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56" r:id="rId6"/>
    <p:sldId id="257" r:id="rId7"/>
    <p:sldId id="274" r:id="rId8"/>
    <p:sldId id="258" r:id="rId9"/>
    <p:sldId id="267" r:id="rId10"/>
    <p:sldId id="271" r:id="rId11"/>
    <p:sldId id="272" r:id="rId12"/>
    <p:sldId id="270" r:id="rId13"/>
    <p:sldId id="276" r:id="rId14"/>
    <p:sldId id="265" r:id="rId15"/>
    <p:sldId id="260" r:id="rId16"/>
    <p:sldId id="275" r:id="rId17"/>
    <p:sldId id="264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Schmierer" initials="CS" lastIdx="1" clrIdx="0">
    <p:extLst>
      <p:ext uri="{19B8F6BF-5375-455C-9EA6-DF929625EA0E}">
        <p15:presenceInfo xmlns:p15="http://schemas.microsoft.com/office/powerpoint/2012/main" userId="S-1-5-21-1466045628-881665582-335421608-37934" providerId="AD"/>
      </p:ext>
    </p:extLst>
  </p:cmAuthor>
  <p:cmAuthor id="2" name="Guest User" initials="GU" lastIdx="2" clrIdx="1">
    <p:extLst>
      <p:ext uri="{19B8F6BF-5375-455C-9EA6-DF929625EA0E}">
        <p15:presenceInfo xmlns:p15="http://schemas.microsoft.com/office/powerpoint/2012/main" userId="S::urn:spo:anon#b8f669a11e813b89a8041db1dab2f147b7cd27e84c6352ce6bcb322e30f38d2b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893EC-0E59-427A-A171-B2D3A8361A02}" v="19" dt="2021-07-14T11:44:41.474"/>
    <p1510:client id="{C65F8E6B-86F1-1181-4001-33DE26888AFF}" v="3" dt="2021-07-14T01:42:18.332"/>
    <p1510:client id="{E54FF66C-CEDE-43B8-7A61-3D2B1E465837}" v="4" dt="2021-07-14T13:18:28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D0648-0EB8-409C-B491-1894922E078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9A16-2BD4-49B8-8BC0-73F3B2AD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9A16-2BD4-49B8-8BC0-73F3B2AD74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9A16-2BD4-49B8-8BC0-73F3B2AD74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9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538AC-4C39-4667-B0D8-72371425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9E6A-E47E-4E49-983A-38535021F7C0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14CE3-47A5-4693-86DA-C91FEFA3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A7828-0CD2-4651-839F-B4C2E350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5CD94-67B4-45A3-84DD-C90B35EEA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32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12FF-BBAA-4548-8298-2081AD4F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4655-85EF-455C-87A5-1CBA0DBD4414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05D2B-5116-42E6-ADD1-80DE2CFD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581A5-6058-4AA9-AAB1-B40DA07C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CF479-C96E-43B2-9F7F-F78486014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96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D387A-C38D-48DF-BFD7-C941F1F0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66C5-DDE4-427A-878C-C60E72F237E4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B643E-2201-4E7C-A807-FA52604C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4A11D-A532-4E5C-A121-CDA453F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8863-E032-4700-9296-BCF9C3E27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58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84662-988C-41E9-B5A1-FC24EE45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0E21-A51D-40F0-9E3A-A5CBE5B04ACE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0582F-2B83-4DAE-81CF-36E4265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9A911-9940-41D9-BA53-C31423F6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F4041-4883-437B-B5CD-0A5F36680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39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E2EF3-1A44-4380-AE44-752E95F1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7B55-40D6-46F2-80F5-FE431F695773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BA3EE-CD29-4B94-9698-88BFAAAA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2D07F-7440-4A0D-A23D-3D61AC72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B48FE-6107-44AE-B5AD-F343D3CF0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7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D3D9CD-FDBE-429F-A077-D7D5967F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71FB-2FFF-4743-8291-5D9C5112A5DF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6F220D-0709-4304-87F6-E342FAF2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D8E5FB-77C4-400F-9766-4BBEFD98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D9007-3691-4158-92E8-F8495C14B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3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F7C0F2-59E1-44D2-B3EC-14740FE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E950-CEDD-499D-9954-B2C705CA7B2D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FA00CB-F0AD-4646-AC0F-598B33FC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D13969-BCB2-4BA9-B166-C3AD5E57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09BE-37EA-4AB9-A60F-EC8A24BF5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6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6686C0-CBE4-4F59-88EA-B9CB6664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A038-AD0E-432E-90BB-B8011CE13D14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D9FFF6-11F2-4634-B671-F906397E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0F9122-5782-4961-A8BB-F635C2FD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54375-82FF-4368-810D-BDF64F27C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81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6B8D7E-0046-4A09-8C74-FD9E4906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5D6A-600C-4779-8D4A-B830F3039B30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93F985-6CF4-4F98-BBC6-08358EB0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5674C2-9A9F-47C4-8D1B-19B39084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E555-61F9-4A01-B0EE-E49F32A6E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1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DA247-5C06-4306-80B1-9803331E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DA0C-17A9-47B2-A8BA-BF15E834B4DB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66BAF-85BD-4907-AD40-2291A9A7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787BD0-48F7-450F-A05E-7CE292C9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7449C-7CD9-4134-806B-227532F73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87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38D32A-810E-4467-9BE0-FE13150E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198C-186F-495D-A6B6-C9F5FA3F700A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610D0A-FFAC-452F-A483-D4C33D94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EC57B9-D1D8-43DD-863F-1F7BCDD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17456-7A38-4FA4-855F-B47F381A2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6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1F7CDD6-CA14-421B-B9E7-63E252985F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32239B-E81E-4B5C-A9AF-25E05FDC7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21C06-98A8-4A67-A52A-BAC2BABAF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6F86838-9280-4721-9308-CB1E1A0EA1EC}" type="datetime1">
              <a:rPr lang="en-US" altLang="en-US"/>
              <a:pPr>
                <a:defRPr/>
              </a:pPr>
              <a:t>7/19/2021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0BD3-01FC-4380-98BC-D64F86EC9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1E1C-A5E6-4660-8D15-37984237E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5DD9E5-A128-40C8-BEA2-80AFD3B536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mitchell@aahks.org" TargetMode="External"/><Relationship Id="rId2" Type="http://schemas.openxmlformats.org/officeDocument/2006/relationships/hyperlink" Target="mailto:sharon@aahk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hyperlink" Target="mailto:lmiller@smithbucklin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ahks.org/Meet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.aahks.net/My-Exhibi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haron@aahk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B15E9687-1B2E-4F00-9E95-13BE933E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44" y="4354224"/>
            <a:ext cx="1567275" cy="2355615"/>
          </a:xfrm>
          <a:prstGeom prst="rect">
            <a:avLst/>
          </a:prstGeom>
        </p:spPr>
      </p:pic>
      <p:sp>
        <p:nvSpPr>
          <p:cNvPr id="2050" name="Title 1">
            <a:extLst>
              <a:ext uri="{FF2B5EF4-FFF2-40B4-BE49-F238E27FC236}">
                <a16:creationId xmlns:a16="http://schemas.microsoft.com/office/drawing/2014/main" id="{9DC5896E-9C44-446D-80F0-CBEABDAA4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/>
              </a:rPr>
              <a:t>AAHKS Exhibitor Webinar # 1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/>
              </a:rPr>
              <a:t>Registration </a:t>
            </a:r>
            <a:r>
              <a:rPr lang="en-US" altLang="en-US" b="1" dirty="0">
                <a:solidFill>
                  <a:srgbClr val="005B99"/>
                </a:solidFill>
                <a:ea typeface="ＭＳ Ｐゴシック"/>
              </a:rPr>
              <a:t>|</a:t>
            </a:r>
            <a:r>
              <a:rPr lang="en-US" altLang="en-US" dirty="0">
                <a:ea typeface="ＭＳ Ｐゴシック"/>
              </a:rPr>
              <a:t> Housing </a:t>
            </a:r>
            <a:r>
              <a:rPr lang="en-US" altLang="en-US" b="1" dirty="0">
                <a:solidFill>
                  <a:srgbClr val="005B99"/>
                </a:solidFill>
                <a:ea typeface="ＭＳ Ｐゴシック"/>
              </a:rPr>
              <a:t>|</a:t>
            </a:r>
            <a:r>
              <a:rPr lang="en-US" altLang="en-US" dirty="0">
                <a:ea typeface="ＭＳ Ｐゴシック"/>
              </a:rPr>
              <a:t> Learning Objectives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B2AE53C6-5923-4676-B59F-85743B7189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/>
              </a:rPr>
              <a:t>Date:  July 14, 2021  (Wednesday)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/>
              </a:rPr>
              <a:t>Time:  12:00 p.m. – 12:30 p.m.  (CDT)</a:t>
            </a:r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Exhibitor Housing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609599" y="1600200"/>
            <a:ext cx="10943139" cy="4513729"/>
          </a:xfrm>
        </p:spPr>
        <p:txBody>
          <a:bodyPr/>
          <a:lstStyle/>
          <a:p>
            <a:pPr marL="3084195"/>
            <a:r>
              <a:rPr lang="en-US" sz="3500" dirty="0"/>
              <a:t>Exhibitor housing opens week of July 19</a:t>
            </a:r>
            <a:r>
              <a:rPr lang="en-US" sz="3500" baseline="30000" dirty="0"/>
              <a:t>th</a:t>
            </a:r>
            <a:endParaRPr lang="en-US" sz="3500" dirty="0"/>
          </a:p>
          <a:p>
            <a:pPr marL="3084195"/>
            <a:r>
              <a:rPr lang="en-US" sz="3500" dirty="0"/>
              <a:t>Renaissance Dallas Hotel</a:t>
            </a:r>
            <a:br>
              <a:rPr lang="en-US" sz="3300" dirty="0"/>
            </a:br>
            <a:r>
              <a:rPr lang="en-US" sz="3300" dirty="0"/>
              <a:t>(2222 North Stemmons Freeway)</a:t>
            </a:r>
          </a:p>
          <a:p>
            <a:pPr marL="3084195"/>
            <a:r>
              <a:rPr lang="en-US" sz="3500" dirty="0"/>
              <a:t>Nightly Rate:  &lt;$200.00</a:t>
            </a:r>
            <a:r>
              <a:rPr lang="en-US" sz="3300" dirty="0"/>
              <a:t>  (plus taxes &amp; fees)</a:t>
            </a:r>
          </a:p>
          <a:p>
            <a:r>
              <a:rPr lang="en-US" sz="3500" dirty="0">
                <a:ea typeface="ＭＳ Ｐゴシック"/>
              </a:rPr>
              <a:t>Booking Deadline:  </a:t>
            </a:r>
            <a:r>
              <a:rPr lang="en-US" sz="3500" b="1" dirty="0">
                <a:solidFill>
                  <a:srgbClr val="FF0000"/>
                </a:solidFill>
                <a:ea typeface="ＭＳ Ｐゴシック"/>
              </a:rPr>
              <a:t>October 8, 2021</a:t>
            </a:r>
            <a:r>
              <a:rPr lang="en-US" sz="3500" dirty="0">
                <a:ea typeface="ＭＳ Ｐゴシック"/>
              </a:rPr>
              <a:t>  (Friday)</a:t>
            </a:r>
          </a:p>
          <a:p>
            <a:r>
              <a:rPr lang="en-US" sz="3500" dirty="0"/>
              <a:t>Deposit Requirement:  One (1) night </a:t>
            </a:r>
            <a:r>
              <a:rPr lang="en-US" sz="3500" i="1" dirty="0"/>
              <a:t>non-refundable</a:t>
            </a:r>
            <a:r>
              <a:rPr lang="en-US" sz="3500" dirty="0"/>
              <a:t> deposit due in order to secure room reservation</a:t>
            </a:r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E3E7E36C-F490-43BC-B94E-B9B6CA49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844" y="4379208"/>
            <a:ext cx="1567275" cy="2355615"/>
          </a:xfrm>
          <a:prstGeom prst="rect">
            <a:avLst/>
          </a:prstGeom>
        </p:spPr>
      </p:pic>
      <p:pic>
        <p:nvPicPr>
          <p:cNvPr id="1026" name="Picture 2" descr="Dallas Texas Hotel Exterior">
            <a:extLst>
              <a:ext uri="{FF2B5EF4-FFF2-40B4-BE49-F238E27FC236}">
                <a16:creationId xmlns:a16="http://schemas.microsoft.com/office/drawing/2014/main" id="{23C8F06A-1ECD-4B97-819F-5703E7333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9"/>
          <a:stretch/>
        </p:blipFill>
        <p:spPr bwMode="auto">
          <a:xfrm>
            <a:off x="160477" y="1753929"/>
            <a:ext cx="3237147" cy="22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4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Service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Registration Questions</a:t>
            </a:r>
          </a:p>
          <a:p>
            <a:pPr lvl="1"/>
            <a:r>
              <a:rPr lang="en-US"/>
              <a:t>Contact Sharon Creed at </a:t>
            </a:r>
            <a:r>
              <a:rPr lang="en-US">
                <a:hlinkClick r:id="rId2"/>
              </a:rPr>
              <a:t>Sharon@AAHKS.org</a:t>
            </a:r>
            <a:endParaRPr lang="en-US"/>
          </a:p>
          <a:p>
            <a:pPr lvl="2"/>
            <a:endParaRPr lang="en-US"/>
          </a:p>
          <a:p>
            <a:r>
              <a:rPr lang="en-US"/>
              <a:t>Housing &amp; Logistic Questions</a:t>
            </a:r>
          </a:p>
          <a:p>
            <a:pPr lvl="1"/>
            <a:r>
              <a:rPr lang="en-US"/>
              <a:t>Contact Jeff Mitchell at </a:t>
            </a:r>
            <a:r>
              <a:rPr lang="en-US">
                <a:hlinkClick r:id="rId3"/>
              </a:rPr>
              <a:t>JMitchell@AAHKS.org</a:t>
            </a:r>
            <a:r>
              <a:rPr lang="en-US"/>
              <a:t> or Lauren Miller at </a:t>
            </a:r>
            <a:r>
              <a:rPr lang="en-US">
                <a:hlinkClick r:id="rId4"/>
              </a:rPr>
              <a:t>LMiller@SmithBucklin.com</a:t>
            </a:r>
            <a:endParaRPr lang="en-US"/>
          </a:p>
        </p:txBody>
      </p:sp>
      <p:pic>
        <p:nvPicPr>
          <p:cNvPr id="4" name="Picture 2" descr="Hilton Anatole in Dallas, Tex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8" t="9115" r="14496"/>
          <a:stretch/>
        </p:blipFill>
        <p:spPr bwMode="auto">
          <a:xfrm>
            <a:off x="5988780" y="4486154"/>
            <a:ext cx="3634495" cy="209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D5A94492-EF5B-4B9E-B27E-561323468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3907" y="4357070"/>
            <a:ext cx="1567275" cy="23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FD53EEAA-F1B5-4F4F-92D9-A186FB8BD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844" y="4347425"/>
            <a:ext cx="1567275" cy="235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66019"/>
            <a:ext cx="10058400" cy="4525963"/>
          </a:xfrm>
        </p:spPr>
        <p:txBody>
          <a:bodyPr/>
          <a:lstStyle/>
          <a:p>
            <a:r>
              <a:rPr lang="en-US" sz="2800"/>
              <a:t>Timeline</a:t>
            </a:r>
          </a:p>
          <a:p>
            <a:pPr lvl="1"/>
            <a:r>
              <a:rPr lang="en-US"/>
              <a:t>Friday, </a:t>
            </a:r>
            <a:r>
              <a:rPr lang="en-US" b="1"/>
              <a:t>July 16</a:t>
            </a:r>
            <a:r>
              <a:rPr lang="en-US"/>
              <a:t>:  </a:t>
            </a:r>
            <a:r>
              <a:rPr lang="en-US" i="1"/>
              <a:t>Initial Submission Deadline</a:t>
            </a:r>
          </a:p>
          <a:p>
            <a:pPr lvl="1"/>
            <a:r>
              <a:rPr lang="en-US"/>
              <a:t>Friday, </a:t>
            </a:r>
            <a:r>
              <a:rPr lang="en-US" b="1"/>
              <a:t>August 20</a:t>
            </a:r>
            <a:r>
              <a:rPr lang="en-US"/>
              <a:t>:  </a:t>
            </a:r>
            <a:r>
              <a:rPr lang="en-US" i="1"/>
              <a:t>Final Deadline for All Revisions</a:t>
            </a:r>
          </a:p>
          <a:p>
            <a:r>
              <a:rPr lang="en-US" sz="2800"/>
              <a:t>How to Submit:  </a:t>
            </a:r>
            <a:r>
              <a:rPr lang="en-US" sz="2800">
                <a:hlinkClick r:id="rId4"/>
              </a:rPr>
              <a:t>www.AAHKS.org/Meeting</a:t>
            </a:r>
            <a:endParaRPr lang="en-US" sz="2800"/>
          </a:p>
          <a:p>
            <a:pPr lvl="1"/>
            <a:r>
              <a:rPr lang="en-US" i="1"/>
              <a:t>For Exhibitors</a:t>
            </a:r>
            <a:r>
              <a:rPr lang="en-US"/>
              <a:t>  </a:t>
            </a:r>
            <a:r>
              <a:rPr lang="en-US" b="1"/>
              <a:t>&gt;</a:t>
            </a:r>
            <a:r>
              <a:rPr lang="en-US"/>
              <a:t>  </a:t>
            </a:r>
            <a:r>
              <a:rPr lang="en-US" i="1"/>
              <a:t>Submit Learning Objectives</a:t>
            </a:r>
          </a:p>
          <a:p>
            <a:r>
              <a:rPr lang="en-US" sz="2800"/>
              <a:t>Visibility</a:t>
            </a:r>
          </a:p>
          <a:p>
            <a:pPr lvl="1"/>
            <a:r>
              <a:rPr lang="en-US"/>
              <a:t>Attached to your company’s profile on the AAHKS website prior to the event</a:t>
            </a:r>
          </a:p>
          <a:p>
            <a:pPr lvl="1"/>
            <a:r>
              <a:rPr lang="en-US"/>
              <a:t>Published in the mobile app available to all attendees</a:t>
            </a:r>
          </a:p>
        </p:txBody>
      </p:sp>
    </p:spTree>
    <p:extLst>
      <p:ext uri="{BB962C8B-B14F-4D97-AF65-F5344CB8AC3E}">
        <p14:creationId xmlns:p14="http://schemas.microsoft.com/office/powerpoint/2010/main" val="93461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1470025"/>
          </a:xfrm>
        </p:spPr>
        <p:txBody>
          <a:bodyPr/>
          <a:lstStyle/>
          <a:p>
            <a:r>
              <a:rPr lang="en-US"/>
              <a:t>Q &amp; 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2362200"/>
            <a:ext cx="8534400" cy="2971800"/>
          </a:xfrm>
        </p:spPr>
        <p:txBody>
          <a:bodyPr/>
          <a:lstStyle/>
          <a:p>
            <a:r>
              <a:rPr lang="en-US" b="1" i="1">
                <a:solidFill>
                  <a:srgbClr val="005B99"/>
                </a:solidFill>
              </a:rPr>
              <a:t>Thank you for attending!</a:t>
            </a:r>
            <a:br>
              <a:rPr lang="en-US"/>
            </a:br>
            <a:br>
              <a:rPr lang="en-US"/>
            </a:b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/>
              <a:t>Save the Date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endParaRPr lang="en-US" b="1"/>
          </a:p>
          <a:p>
            <a:r>
              <a:rPr lang="en-US" b="1">
                <a:solidFill>
                  <a:schemeClr val="tx1"/>
                </a:solidFill>
              </a:rPr>
              <a:t>AAHKS Exhibitor Webinar # 2</a:t>
            </a:r>
          </a:p>
          <a:p>
            <a:r>
              <a:rPr lang="en-US">
                <a:solidFill>
                  <a:schemeClr val="tx1"/>
                </a:solidFill>
              </a:rPr>
              <a:t>September 15, 2021  (Wednesday)</a:t>
            </a:r>
          </a:p>
          <a:p>
            <a:r>
              <a:rPr lang="en-US">
                <a:solidFill>
                  <a:schemeClr val="tx1"/>
                </a:solidFill>
              </a:rPr>
              <a:t>11:00 a.m. – 11:30 a.m.  (CDT)</a:t>
            </a:r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5CFABA9B-E299-41E4-AC5C-D126AAE69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44" y="4366716"/>
            <a:ext cx="1567275" cy="23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9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FA5E7EF8-BEB1-4ED1-8194-2BD815139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44" y="4363869"/>
            <a:ext cx="1567275" cy="235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&amp;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marL="457200"/>
            <a:r>
              <a:rPr lang="en-US"/>
              <a:t>Mike Zarski, Executive Director</a:t>
            </a:r>
          </a:p>
          <a:p>
            <a:pPr marL="457200"/>
            <a:r>
              <a:rPr lang="en-US"/>
              <a:t>Jeff Mitchell, Director of Marketing &amp; Corporate Relations</a:t>
            </a:r>
          </a:p>
          <a:p>
            <a:pPr marL="457200"/>
            <a:r>
              <a:rPr lang="en-US"/>
              <a:t>Sharon Creed, Accounting &amp; Registration Manager</a:t>
            </a:r>
          </a:p>
          <a:p>
            <a:pPr marL="457200"/>
            <a:r>
              <a:rPr lang="en-US">
                <a:ea typeface="ＭＳ Ｐゴシック"/>
              </a:rPr>
              <a:t>Renalin Malvar-Ledda, Senior Director of Events &amp; Operations</a:t>
            </a:r>
          </a:p>
          <a:p>
            <a:pPr marL="457200"/>
            <a:r>
              <a:rPr lang="en-US"/>
              <a:t>Lauren Miller, Tradeshow Coordinator, SmithBucklin</a:t>
            </a:r>
          </a:p>
          <a:p>
            <a:pPr marL="457200"/>
            <a:r>
              <a:rPr lang="en-US"/>
              <a:t>Heather Chapman, Senior Business Development Director, Freeman</a:t>
            </a:r>
          </a:p>
        </p:txBody>
      </p:sp>
    </p:spTree>
    <p:extLst>
      <p:ext uri="{BB962C8B-B14F-4D97-AF65-F5344CB8AC3E}">
        <p14:creationId xmlns:p14="http://schemas.microsoft.com/office/powerpoint/2010/main" val="147559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2021 Exhibitor Schedule 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1417638"/>
            <a:ext cx="71167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Move-In: </a:t>
            </a:r>
            <a:r>
              <a:rPr lang="en-US" sz="1800"/>
              <a:t>			Wednesday, November 10</a:t>
            </a:r>
          </a:p>
          <a:p>
            <a:r>
              <a:rPr lang="en-US" sz="1800"/>
              <a:t>					10:00 a.m. – 5:00 p.m.</a:t>
            </a:r>
            <a:br>
              <a:rPr lang="en-US" sz="1800"/>
            </a:br>
            <a:r>
              <a:rPr lang="en-US" sz="1800"/>
              <a:t>					</a:t>
            </a:r>
            <a:r>
              <a:rPr lang="en-US" sz="1800" i="1"/>
              <a:t>Move-In for 20’ x 20’ Booths &amp; Larger Only</a:t>
            </a:r>
          </a:p>
          <a:p>
            <a:endParaRPr lang="en-US" sz="1800"/>
          </a:p>
          <a:p>
            <a:r>
              <a:rPr lang="en-US" sz="1800"/>
              <a:t>					Thursday, November 11</a:t>
            </a:r>
          </a:p>
          <a:p>
            <a:r>
              <a:rPr lang="en-US" sz="1800"/>
              <a:t>					10:00 a.m. – 5:00 p.m.</a:t>
            </a:r>
          </a:p>
          <a:p>
            <a:endParaRPr lang="en-US" sz="1800"/>
          </a:p>
          <a:p>
            <a:r>
              <a:rPr lang="en-US" sz="1800" b="1"/>
              <a:t>Show Hours: </a:t>
            </a:r>
            <a:r>
              <a:rPr lang="en-US" sz="1800"/>
              <a:t>		Friday, November 12</a:t>
            </a:r>
          </a:p>
          <a:p>
            <a:r>
              <a:rPr lang="en-US" sz="1800"/>
              <a:t>					7:00 a.m. – 2:55 p.m.</a:t>
            </a:r>
          </a:p>
          <a:p>
            <a:r>
              <a:rPr lang="en-US" sz="1800"/>
              <a:t>					6:30 p.m. – 8:00 p.m. — </a:t>
            </a:r>
            <a:r>
              <a:rPr lang="en-US" sz="1800" i="1"/>
              <a:t>Welcome Reception</a:t>
            </a:r>
          </a:p>
          <a:p>
            <a:endParaRPr lang="en-US" sz="1800"/>
          </a:p>
          <a:p>
            <a:r>
              <a:rPr lang="en-US" sz="1800"/>
              <a:t>					Saturday, November 13</a:t>
            </a:r>
          </a:p>
          <a:p>
            <a:r>
              <a:rPr lang="en-US" sz="1800"/>
              <a:t>					7:00 a.m. – 3:30 p.m.</a:t>
            </a:r>
          </a:p>
          <a:p>
            <a:endParaRPr lang="en-US" sz="1800"/>
          </a:p>
          <a:p>
            <a:r>
              <a:rPr lang="en-US" sz="1800" b="1"/>
              <a:t>Move-Out: </a:t>
            </a:r>
            <a:r>
              <a:rPr lang="en-US" sz="1800"/>
              <a:t>			Saturday, November 13</a:t>
            </a:r>
          </a:p>
          <a:p>
            <a:r>
              <a:rPr lang="en-US" sz="1800"/>
              <a:t>					3:30 p.m. – 10:00 p.m.</a:t>
            </a:r>
          </a:p>
          <a:p>
            <a:endParaRPr lang="en-US" sz="1800"/>
          </a:p>
          <a:p>
            <a:r>
              <a:rPr lang="en-US" sz="1800"/>
              <a:t>					Sunday, November 14</a:t>
            </a:r>
          </a:p>
          <a:p>
            <a:r>
              <a:rPr lang="en-US" sz="1800"/>
              <a:t>					8:00 a.m. – 11:00 a.m.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1ED5E50-5BBF-4E42-9397-859454ED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44" y="4354224"/>
            <a:ext cx="1567275" cy="23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Exhibitor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295"/>
            <a:ext cx="109728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>
                <a:ea typeface="ＭＳ Ｐゴシック"/>
                <a:cs typeface="ＭＳ Ｐゴシック" charset="-128"/>
              </a:rPr>
              <a:t>Registration opens week of July 12</a:t>
            </a:r>
            <a:endParaRPr lang="en-US" sz="3200">
              <a:cs typeface="ＭＳ Ｐゴシック" charset="-128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>
                <a:ea typeface="ＭＳ Ｐゴシック"/>
                <a:cs typeface="ＭＳ Ｐゴシック" charset="-128"/>
              </a:rPr>
              <a:t>Badge Allotments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>
                <a:ea typeface="ＭＳ Ｐゴシック"/>
                <a:cs typeface="ＭＳ Ｐゴシック" charset="-128"/>
              </a:rPr>
              <a:t>Cost of Additional Badges</a:t>
            </a:r>
          </a:p>
          <a:p>
            <a:pPr lvl="1"/>
            <a:r>
              <a:rPr lang="en-US" sz="2800">
                <a:ea typeface="ＭＳ Ｐゴシック"/>
              </a:rPr>
              <a:t>$500.00 through October </a:t>
            </a:r>
            <a:r>
              <a:rPr lang="en-US">
                <a:ea typeface="ＭＳ Ｐゴシック"/>
              </a:rPr>
              <a:t>30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ＭＳ Ｐゴシック"/>
              </a:rPr>
              <a:t>$600.00 starting October 31</a:t>
            </a:r>
            <a:endParaRPr lang="en-US">
              <a:ea typeface="ＭＳ Ｐゴシック"/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>
                <a:ea typeface="ＭＳ Ｐゴシック"/>
                <a:cs typeface="ＭＳ Ｐゴシック" charset="-128"/>
              </a:rPr>
              <a:t>Access to Scientific Sessions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>
                <a:ea typeface="ＭＳ Ｐゴシック"/>
                <a:cs typeface="ＭＳ Ｐゴシック" charset="-128"/>
              </a:rPr>
              <a:t>Deadline to Register:  October 31  </a:t>
            </a:r>
            <a:r>
              <a:rPr lang="en-US" sz="2250">
                <a:ea typeface="ＭＳ Ｐゴシック"/>
                <a:cs typeface="ＭＳ Ｐゴシック" charset="-128"/>
              </a:rPr>
              <a:t>(</a:t>
            </a:r>
            <a:r>
              <a:rPr lang="en-US" sz="2250" i="1">
                <a:ea typeface="ＭＳ Ｐゴシック"/>
                <a:cs typeface="ＭＳ Ｐゴシック" charset="-128"/>
              </a:rPr>
              <a:t>Exhibitor Housing:  </a:t>
            </a:r>
            <a:r>
              <a:rPr lang="en-US" sz="2300" b="1" i="1">
                <a:ea typeface="ＭＳ Ｐゴシック"/>
                <a:cs typeface="ＭＳ Ｐゴシック" charset="-128"/>
              </a:rPr>
              <a:t>September 1</a:t>
            </a:r>
            <a:r>
              <a:rPr lang="en-US" sz="2250">
                <a:ea typeface="ＭＳ Ｐゴシック"/>
                <a:cs typeface="ＭＳ Ｐゴシック" charset="-128"/>
              </a:rPr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i="1">
                <a:solidFill>
                  <a:srgbClr val="FF0000"/>
                </a:solidFill>
                <a:ea typeface="ＭＳ Ｐゴシック"/>
                <a:cs typeface="ＭＳ Ｐゴシック" charset="-128"/>
              </a:rPr>
              <a:t>Booth must be paid in full prior to registration.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78" y="1450295"/>
            <a:ext cx="4114800" cy="2134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E49E5059-81F3-45C6-935A-2966015C9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844" y="4363870"/>
            <a:ext cx="1567275" cy="23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9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50E6DC97-30D0-43BD-B7BE-3EB04C5D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44" y="4366716"/>
            <a:ext cx="1567275" cy="235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Exhibitor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45" y="1094282"/>
            <a:ext cx="11582400" cy="4906963"/>
          </a:xfrm>
        </p:spPr>
        <p:txBody>
          <a:bodyPr/>
          <a:lstStyle/>
          <a:p>
            <a:r>
              <a:rPr lang="en-US" sz="2500">
                <a:ea typeface="ＭＳ Ｐゴシック"/>
              </a:rPr>
              <a:t>Registration Link:  </a:t>
            </a:r>
            <a:r>
              <a:rPr lang="en-US" sz="2500">
                <a:ea typeface="+mn-lt"/>
                <a:cs typeface="+mn-lt"/>
                <a:hlinkClick r:id="rId3"/>
              </a:rPr>
              <a:t>https://Member.AAHKS.net/My-Exhibits</a:t>
            </a:r>
            <a:endParaRPr lang="en-US" sz="2500">
              <a:ea typeface="ＭＳ Ｐゴシック"/>
            </a:endParaRPr>
          </a:p>
          <a:p>
            <a:r>
              <a:rPr lang="en-US" sz="2500">
                <a:ea typeface="ＭＳ Ｐゴシック"/>
                <a:cs typeface="Calibri"/>
              </a:rPr>
              <a:t>Link is e-mailed directly to primary contacts, not posted on the AAHKS website.</a:t>
            </a:r>
          </a:p>
          <a:p>
            <a:r>
              <a:rPr lang="en-US" sz="2500">
                <a:ea typeface="ＭＳ Ｐゴシック"/>
                <a:cs typeface="Calibri"/>
              </a:rPr>
              <a:t>Representatives associated with exhibiting companies can purchase a badge online.</a:t>
            </a:r>
          </a:p>
          <a:p>
            <a:pPr lvl="0"/>
            <a:r>
              <a:rPr lang="en-US" sz="2500">
                <a:ea typeface="ＭＳ Ｐゴシック"/>
              </a:rPr>
              <a:t>Sign in to your AAHKS account online by entering your username and password.</a:t>
            </a:r>
          </a:p>
          <a:p>
            <a:pPr lvl="1"/>
            <a:r>
              <a:rPr lang="en-US" sz="2500">
                <a:ea typeface="ＭＳ Ｐゴシック"/>
              </a:rPr>
              <a:t>Click </a:t>
            </a:r>
            <a:r>
              <a:rPr lang="en-US" sz="2500" b="1">
                <a:ea typeface="ＭＳ Ｐゴシック"/>
              </a:rPr>
              <a:t>Manage Exhibit Reps</a:t>
            </a:r>
            <a:r>
              <a:rPr lang="en-US" sz="2500">
                <a:ea typeface="ＭＳ Ｐゴシック"/>
              </a:rPr>
              <a:t>.</a:t>
            </a:r>
            <a:endParaRPr lang="en-US" sz="2500">
              <a:ea typeface="ＭＳ Ｐゴシック"/>
              <a:cs typeface="Calibri"/>
            </a:endParaRPr>
          </a:p>
          <a:p>
            <a:pPr lvl="1"/>
            <a:r>
              <a:rPr lang="en-US" sz="2500">
                <a:ea typeface="ＭＳ Ｐゴシック"/>
              </a:rPr>
              <a:t>Click </a:t>
            </a:r>
            <a:r>
              <a:rPr lang="en-US" sz="2500" b="1">
                <a:ea typeface="ＭＳ Ｐゴシック"/>
              </a:rPr>
              <a:t>Add Representative</a:t>
            </a:r>
            <a:r>
              <a:rPr lang="en-US" sz="2500">
                <a:ea typeface="ＭＳ Ｐゴシック"/>
              </a:rPr>
              <a:t>.  A pop-up window will be displayed listing individuals already associated with your account.</a:t>
            </a:r>
          </a:p>
          <a:p>
            <a:pPr marL="457200" lvl="1" indent="0">
              <a:buNone/>
            </a:pPr>
            <a:endParaRPr lang="en-US" sz="2500">
              <a:cs typeface="Calibri"/>
            </a:endParaRPr>
          </a:p>
          <a:p>
            <a:pPr marL="457200" lvl="1" indent="0">
              <a:buNone/>
            </a:pPr>
            <a:r>
              <a:rPr lang="en-US" sz="2300" i="1">
                <a:ea typeface="ＭＳ Ｐゴシック"/>
              </a:rPr>
              <a:t>(</a:t>
            </a:r>
            <a:r>
              <a:rPr lang="en-US" sz="2300" b="1" i="1">
                <a:solidFill>
                  <a:srgbClr val="FF0000"/>
                </a:solidFill>
                <a:ea typeface="ＭＳ Ｐゴシック"/>
              </a:rPr>
              <a:t>Please Note</a:t>
            </a:r>
            <a:r>
              <a:rPr lang="en-US" sz="2300" i="1">
                <a:ea typeface="ＭＳ Ｐゴシック"/>
              </a:rPr>
              <a:t>:  Changes to any names, e-mail addresses, or titles can only be done by individual representatives logging into AAHKS and making changes in </a:t>
            </a:r>
            <a:r>
              <a:rPr lang="en-US" sz="2300">
                <a:ea typeface="ＭＳ Ｐゴシック"/>
              </a:rPr>
              <a:t>My Profile</a:t>
            </a:r>
            <a:r>
              <a:rPr lang="en-US" sz="2300" i="1">
                <a:ea typeface="ＭＳ Ｐゴシック"/>
              </a:rPr>
              <a:t>.</a:t>
            </a:r>
          </a:p>
          <a:p>
            <a:pPr marL="457200" lvl="1" indent="0">
              <a:buNone/>
            </a:pPr>
            <a:r>
              <a:rPr lang="en-US" sz="2300" i="1">
                <a:ea typeface="ＭＳ Ｐゴシック"/>
              </a:rPr>
              <a:t>Primary contacts can only make changes to their own profile page.)</a:t>
            </a:r>
            <a:endParaRPr lang="en-US" sz="2300" i="1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96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Exhibitor Registration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0A0C9F7-9D43-4787-B1BB-B2773AA5D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44" y="4366716"/>
            <a:ext cx="1567275" cy="2355615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7A1B6C4-E806-4AFC-B9E8-C3AE8DB2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93" y="1421668"/>
            <a:ext cx="6777890" cy="50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Exhibitor Registration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81E34F2-3D60-4E09-A2A1-AD8BCC99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44" y="4376362"/>
            <a:ext cx="1567275" cy="2355615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464453-8F92-4413-8658-4C5E5FCA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24" y="2057400"/>
            <a:ext cx="7647353" cy="3907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F79015-025E-4F6D-94C0-737355A06F98}"/>
              </a:ext>
            </a:extLst>
          </p:cNvPr>
          <p:cNvSpPr txBox="1"/>
          <p:nvPr/>
        </p:nvSpPr>
        <p:spPr>
          <a:xfrm>
            <a:off x="226892" y="1223352"/>
            <a:ext cx="11359657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Arial"/>
                <a:ea typeface="ＭＳ Ｐゴシック"/>
                <a:cs typeface="Arial"/>
              </a:rPr>
              <a:t>Check the boxes of those to be registered; if name is not shown, you can add them by selecting </a:t>
            </a:r>
            <a:r>
              <a:rPr lang="en-US" sz="1500" b="1">
                <a:solidFill>
                  <a:srgbClr val="005B99"/>
                </a:solidFill>
                <a:latin typeface="Arial"/>
                <a:ea typeface="ＭＳ Ｐゴシック"/>
                <a:cs typeface="Arial"/>
              </a:rPr>
              <a:t>Add Contact to List</a:t>
            </a:r>
            <a:r>
              <a:rPr lang="en-US" sz="1500">
                <a:latin typeface="Arial"/>
                <a:ea typeface="ＭＳ Ｐゴシック"/>
                <a:cs typeface="Arial"/>
              </a:rPr>
              <a:t>.  Once completed and you log back in, those registered will display as </a:t>
            </a:r>
            <a:r>
              <a:rPr lang="en-US" sz="1500" b="1">
                <a:latin typeface="Arial"/>
                <a:ea typeface="ＭＳ Ｐゴシック"/>
                <a:cs typeface="Arial"/>
              </a:rPr>
              <a:t>Already Registered</a:t>
            </a:r>
            <a:r>
              <a:rPr lang="en-US" sz="1500">
                <a:latin typeface="Arial"/>
                <a:ea typeface="ＭＳ Ｐゴシック"/>
                <a:cs typeface="Arial"/>
              </a:rPr>
              <a:t>.  Once saved, you will be directed to a shopping cart to complete your order and pay for any badges above the complimentary allotment.</a:t>
            </a:r>
            <a:endParaRPr lang="en-US" sz="15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83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Exhibitor Registration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8BA330D-128C-49F0-A113-2D8A97D5E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44" y="4366716"/>
            <a:ext cx="1567275" cy="2355615"/>
          </a:xfrm>
          <a:prstGeom prst="rect">
            <a:avLst/>
          </a:prstGeom>
        </p:spPr>
      </p:pic>
      <p:pic>
        <p:nvPicPr>
          <p:cNvPr id="4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C71385-8CB3-401B-A0B0-438B9B82A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056" y="1496906"/>
            <a:ext cx="7852347" cy="40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9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8A9E-8D22-4E5B-805C-0C62E56A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Exhibitor Registration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161C-6B00-4DC4-94B7-676A096F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025185" cy="3978887"/>
          </a:xfrm>
        </p:spPr>
        <p:txBody>
          <a:bodyPr/>
          <a:lstStyle/>
          <a:p>
            <a:r>
              <a:rPr lang="en-US" sz="2200" b="1">
                <a:highlight>
                  <a:srgbClr val="FFFF00"/>
                </a:highlight>
                <a:ea typeface="ＭＳ Ｐゴシック"/>
              </a:rPr>
              <a:t>Add complimentary badges first</a:t>
            </a:r>
            <a:r>
              <a:rPr lang="en-US" sz="2200">
                <a:ea typeface="ＭＳ Ｐゴシック"/>
              </a:rPr>
              <a:t>, save and complete.</a:t>
            </a:r>
          </a:p>
          <a:p>
            <a:r>
              <a:rPr lang="en-US" sz="2200">
                <a:ea typeface="ＭＳ Ｐゴシック"/>
              </a:rPr>
              <a:t>All representatives must have a badge for access; </a:t>
            </a:r>
            <a:r>
              <a:rPr lang="en-US" sz="2200" b="1" i="1">
                <a:ea typeface="ＭＳ Ｐゴシック"/>
              </a:rPr>
              <a:t>sharing of badges is prohibited</a:t>
            </a:r>
            <a:r>
              <a:rPr lang="en-US" sz="2200">
                <a:ea typeface="ＭＳ Ｐゴシック"/>
              </a:rPr>
              <a:t>.</a:t>
            </a:r>
            <a:endParaRPr lang="en-US" sz="2200"/>
          </a:p>
          <a:p>
            <a:r>
              <a:rPr lang="en-US" sz="2200">
                <a:ea typeface="ＭＳ Ｐゴシック"/>
              </a:rPr>
              <a:t>You can log back in until October 31</a:t>
            </a:r>
            <a:r>
              <a:rPr lang="en-US" sz="2200" baseline="30000">
                <a:ea typeface="ＭＳ Ｐゴシック"/>
              </a:rPr>
              <a:t>st</a:t>
            </a:r>
            <a:r>
              <a:rPr lang="en-US" sz="2200">
                <a:ea typeface="ＭＳ Ｐゴシック"/>
              </a:rPr>
              <a:t> to add additional reps or make name changes to paid reps.  Refund requests must be submitted in writing to </a:t>
            </a:r>
            <a:r>
              <a:rPr lang="en-US" sz="2200">
                <a:ea typeface="ＭＳ Ｐゴシック"/>
                <a:hlinkClick r:id="rId2"/>
              </a:rPr>
              <a:t>Sharon@AAHKS.org</a:t>
            </a:r>
            <a:r>
              <a:rPr lang="en-US" sz="2200">
                <a:ea typeface="ＭＳ Ｐゴシック"/>
              </a:rPr>
              <a:t>.</a:t>
            </a:r>
          </a:p>
          <a:p>
            <a:r>
              <a:rPr lang="en-US" sz="2200">
                <a:ea typeface="ＭＳ Ｐゴシック"/>
              </a:rPr>
              <a:t>Badge pick-up will be on-site. Registered reps will receive individual e-mails with instructions.</a:t>
            </a:r>
          </a:p>
          <a:p>
            <a:r>
              <a:rPr lang="en-US" sz="2200">
                <a:ea typeface="ＭＳ Ｐゴシック"/>
              </a:rPr>
              <a:t>AAHKS is utilizing a third-party company for badge printing and will be unable to accommodate name changes on-site.  Those not registered will be required to purchase a badge on-site at the increased rate of $600.00.</a:t>
            </a:r>
            <a:endParaRPr lang="en-US" sz="2200"/>
          </a:p>
          <a:p>
            <a:r>
              <a:rPr lang="en-US" sz="2200" b="1">
                <a:solidFill>
                  <a:srgbClr val="005B99"/>
                </a:solidFill>
                <a:ea typeface="ＭＳ Ｐゴシック"/>
              </a:rPr>
              <a:t>*</a:t>
            </a:r>
            <a:r>
              <a:rPr lang="en-US" sz="2200" b="1" i="1">
                <a:solidFill>
                  <a:srgbClr val="005B99"/>
                </a:solidFill>
                <a:ea typeface="ＭＳ Ｐゴシック"/>
              </a:rPr>
              <a:t>NEW</a:t>
            </a:r>
            <a:r>
              <a:rPr lang="en-US" sz="2200" b="1">
                <a:solidFill>
                  <a:srgbClr val="005B99"/>
                </a:solidFill>
                <a:ea typeface="ＭＳ Ｐゴシック"/>
              </a:rPr>
              <a:t>*</a:t>
            </a:r>
            <a:r>
              <a:rPr lang="en-US" sz="2200">
                <a:ea typeface="ＭＳ Ｐゴシック"/>
              </a:rPr>
              <a:t>  We have added a feature to allow export of your representative list for final review prior to registration close and printing your exhibit booth and badge receipts.</a:t>
            </a:r>
            <a:endParaRPr lang="en-US" sz="200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9A77E9-ABC3-48F8-9B88-52E30CE0A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844" y="4366716"/>
            <a:ext cx="1567275" cy="23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 FINAL logo bottom left resized_R [Read-Only] [Compatibility Mode]" id="{92B931DA-3B8F-418F-808A-067A40E253EE}" vid="{3E4368D0-0006-4F8E-9BE3-F1A475D2B8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e17550-1c9f-4d7f-9518-6ec691b62cb3">
      <UserInfo>
        <DisplayName>Patricia Guerra</DisplayName>
        <AccountId>423</AccountId>
        <AccountType/>
      </UserInfo>
    </SharedWithUsers>
    <Notes0 xmlns="7bd1f5f3-6649-440f-be6c-ec12302c743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2B71DED7EF44798DAA7448E3A600A" ma:contentTypeVersion="16" ma:contentTypeDescription="Create a new document." ma:contentTypeScope="" ma:versionID="5f786f4339c199a3ec16601e0e102084">
  <xsd:schema xmlns:xsd="http://www.w3.org/2001/XMLSchema" xmlns:xs="http://www.w3.org/2001/XMLSchema" xmlns:p="http://schemas.microsoft.com/office/2006/metadata/properties" xmlns:ns2="cde17550-1c9f-4d7f-9518-6ec691b62cb3" xmlns:ns3="7bd1f5f3-6649-440f-be6c-ec12302c743f" targetNamespace="http://schemas.microsoft.com/office/2006/metadata/properties" ma:root="true" ma:fieldsID="58088108b8a75af68557ec1ca6560d43" ns2:_="" ns3:_="">
    <xsd:import namespace="cde17550-1c9f-4d7f-9518-6ec691b62cb3"/>
    <xsd:import namespace="7bd1f5f3-6649-440f-be6c-ec12302c74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Notes0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17550-1c9f-4d7f-9518-6ec691b62c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1f5f3-6649-440f-be6c-ec12302c7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Notes0" ma:index="16" nillable="true" ma:displayName="Notes" ma:internalName="Notes0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E329EF-A026-43CD-BF10-D87991217DF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F4EF1EE-7426-49D5-8CD0-2844C87DAFA7}">
  <ds:schemaRefs>
    <ds:schemaRef ds:uri="http://purl.org/dc/terms/"/>
    <ds:schemaRef ds:uri="http://schemas.microsoft.com/office/2006/metadata/properties"/>
    <ds:schemaRef ds:uri="cde17550-1c9f-4d7f-9518-6ec691b62cb3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bd1f5f3-6649-440f-be6c-ec12302c743f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FC209BE-DE22-4EEB-B70B-620FA65E967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60B0CD3-B965-4932-8FDF-A56896CFA0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e17550-1c9f-4d7f-9518-6ec691b62cb3"/>
    <ds:schemaRef ds:uri="7bd1f5f3-6649-440f-be6c-ec12302c74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861</Words>
  <Application>Microsoft Office PowerPoint</Application>
  <PresentationFormat>Widescreen</PresentationFormat>
  <Paragraphs>86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AAHKS Exhibitor Webinar # 1 Registration | Housing | Learning Objectives</vt:lpstr>
      <vt:lpstr>Welcome &amp; Introductions</vt:lpstr>
      <vt:lpstr>2021 Exhibitor Schedule </vt:lpstr>
      <vt:lpstr>Exhibitor Registration</vt:lpstr>
      <vt:lpstr>Exhibitor Registration</vt:lpstr>
      <vt:lpstr>Exhibitor Registration</vt:lpstr>
      <vt:lpstr>Exhibitor Registration</vt:lpstr>
      <vt:lpstr>Exhibitor Registration</vt:lpstr>
      <vt:lpstr>Exhibitor Registration</vt:lpstr>
      <vt:lpstr>Exhibitor Housing</vt:lpstr>
      <vt:lpstr>Customer Service Questions</vt:lpstr>
      <vt:lpstr>Learning Objectives</vt:lpstr>
      <vt:lpstr>Q &amp; 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Gardner</dc:creator>
  <cp:lastModifiedBy>Renalin J. Malvar-Ledda</cp:lastModifiedBy>
  <cp:revision>7</cp:revision>
  <dcterms:created xsi:type="dcterms:W3CDTF">2015-06-22T20:48:02Z</dcterms:created>
  <dcterms:modified xsi:type="dcterms:W3CDTF">2021-07-19T21:00:21Z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Patricia Guerra</vt:lpwstr>
  </property>
  <property fmtid="{D5CDD505-2E9C-101B-9397-08002B2CF9AE}" pid="3" name="SharedWithUsers">
    <vt:lpwstr>423;#Patricia Guerra</vt:lpwstr>
  </property>
  <property fmtid="{D5CDD505-2E9C-101B-9397-08002B2CF9AE}" pid="4" name="ContentTypeId">
    <vt:lpwstr>0x010100E3D2B71DED7EF44798DAA7448E3A600A</vt:lpwstr>
  </property>
</Properties>
</file>