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3" r:id="rId5"/>
    <p:sldId id="258" r:id="rId6"/>
    <p:sldId id="268" r:id="rId7"/>
    <p:sldId id="257" r:id="rId8"/>
    <p:sldId id="259" r:id="rId9"/>
    <p:sldId id="260" r:id="rId10"/>
    <p:sldId id="261" r:id="rId11"/>
    <p:sldId id="267" r:id="rId12"/>
    <p:sldId id="266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38F"/>
    <a:srgbClr val="484290"/>
    <a:srgbClr val="EDEEED"/>
    <a:srgbClr val="F6F0E4"/>
    <a:srgbClr val="5B587D"/>
    <a:srgbClr val="775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CB36A2-666E-C280-CBD4-88C8BBDBD6E0}" v="57" dt="2026-09-09T16:05:25.9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88"/>
  </p:normalViewPr>
  <p:slideViewPr>
    <p:cSldViewPr snapToGrid="0">
      <p:cViewPr varScale="1">
        <p:scale>
          <a:sx n="97" d="100"/>
          <a:sy n="97" d="100"/>
        </p:scale>
        <p:origin x="2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3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7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01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6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6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5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1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4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8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3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3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61651E-6F41-44C8-83D1-6E9685F0AA4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021F2D3-931A-2F7F-C751-72F4BF7F1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>
            <a:off x="-1" y="-1"/>
            <a:ext cx="2993955" cy="12801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5919BFE-209F-5426-C02E-EC1C6363D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 rot="10800000">
            <a:off x="9754065" y="5815584"/>
            <a:ext cx="2437935" cy="1042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4D0939-84A4-AC8A-486A-0A2AB974B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796" y="149565"/>
            <a:ext cx="1721104" cy="9810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7FDE8F-477B-E88E-BFEA-DF0517C3675F}"/>
              </a:ext>
            </a:extLst>
          </p:cNvPr>
          <p:cNvSpPr txBox="1"/>
          <p:nvPr/>
        </p:nvSpPr>
        <p:spPr>
          <a:xfrm>
            <a:off x="2073797" y="2395960"/>
            <a:ext cx="8044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+mj-lt"/>
            </a:endParaRPr>
          </a:p>
          <a:p>
            <a:pPr algn="ctr"/>
            <a:endParaRPr lang="en-US" sz="32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657D2-4DBC-0DB2-534E-115CC2ECCF30}"/>
              </a:ext>
            </a:extLst>
          </p:cNvPr>
          <p:cNvSpPr txBox="1"/>
          <p:nvPr/>
        </p:nvSpPr>
        <p:spPr>
          <a:xfrm>
            <a:off x="3109796" y="2246395"/>
            <a:ext cx="71944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rgbClr val="484290"/>
                </a:solidFill>
                <a:latin typeface="+mj-lt"/>
              </a:rPr>
              <a:t>Primary TJA Case</a:t>
            </a:r>
            <a:endParaRPr lang="en-US" sz="7200" dirty="0">
              <a:solidFill>
                <a:srgbClr val="48429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41638-9E0E-77AF-D469-2EBBB5798C79}"/>
              </a:ext>
            </a:extLst>
          </p:cNvPr>
          <p:cNvSpPr txBox="1"/>
          <p:nvPr/>
        </p:nvSpPr>
        <p:spPr>
          <a:xfrm>
            <a:off x="3109796" y="4065759"/>
            <a:ext cx="6099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484290"/>
                </a:solidFill>
                <a:latin typeface="+mj-lt"/>
              </a:rPr>
              <a:t>Name</a:t>
            </a:r>
            <a:endParaRPr lang="en-US" sz="7200" dirty="0">
              <a:solidFill>
                <a:srgbClr val="48429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ED703A-B66D-3A75-64AF-673F1850B731}"/>
              </a:ext>
            </a:extLst>
          </p:cNvPr>
          <p:cNvSpPr txBox="1"/>
          <p:nvPr/>
        </p:nvSpPr>
        <p:spPr>
          <a:xfrm>
            <a:off x="3124239" y="5484836"/>
            <a:ext cx="609985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b="1" i="1" dirty="0">
                <a:solidFill>
                  <a:srgbClr val="484290"/>
                </a:solidFill>
                <a:latin typeface="+mj-lt"/>
              </a:rPr>
              <a:t>AAHKS Resident Arthroplasty Course</a:t>
            </a:r>
            <a:endParaRPr lang="en-US" sz="6000" i="1" dirty="0">
              <a:solidFill>
                <a:srgbClr val="484290"/>
              </a:solidFill>
              <a:latin typeface="Aptos" panose="02110004020202020204"/>
            </a:endParaRPr>
          </a:p>
          <a:p>
            <a:pPr algn="ctr"/>
            <a:r>
              <a:rPr lang="en-US" sz="2800" b="1" i="1" dirty="0">
                <a:solidFill>
                  <a:srgbClr val="484290"/>
                </a:solidFill>
                <a:latin typeface="+mj-lt"/>
              </a:rPr>
              <a:t>Nov. 6, 2026</a:t>
            </a:r>
            <a:endParaRPr lang="en-US" sz="6000" i="1" dirty="0">
              <a:solidFill>
                <a:srgbClr val="4842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0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EACE-F536-FB0A-D717-9D853E544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Disclosures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701D8-F7E9-825A-2D9A-6289CF0BF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8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Disclosures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675164-E0F4-56BB-8405-1639194C7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9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CC93-545B-03F5-F168-43F614127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B556-EADD-E101-53FE-0166EF64F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Background/Introduction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68BD0-4381-B0C7-4A90-A43C0BABB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98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 slide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High yield points only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3A42DE-6F49-5EE2-7665-0713992FE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8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3ABBF-9F57-0819-3193-5E20D7AAF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804" y="142973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Age/problem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 err="1"/>
              <a:t>PSHx</a:t>
            </a:r>
            <a:r>
              <a:rPr lang="en-US" sz="3200" b="1" dirty="0"/>
              <a:t>/PMHx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Exam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Labs (if applicable)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A07B9-A4A6-98AD-7F7E-8BFFB96A7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88C09C0-421D-D03B-5AC1-1956A89E6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 Presentation</a:t>
            </a:r>
          </a:p>
        </p:txBody>
      </p:sp>
    </p:spTree>
    <p:extLst>
      <p:ext uri="{BB962C8B-B14F-4D97-AF65-F5344CB8AC3E}">
        <p14:creationId xmlns:p14="http://schemas.microsoft.com/office/powerpoint/2010/main" val="62905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F38E-60B4-F5C7-E1CC-661DCDD42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D9FC79-413D-DC31-3E8E-762212BC4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2E1BD9C-8B4D-609E-653B-B07BA356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Preoperative Imaging</a:t>
            </a:r>
          </a:p>
        </p:txBody>
      </p:sp>
    </p:spTree>
    <p:extLst>
      <p:ext uri="{BB962C8B-B14F-4D97-AF65-F5344CB8AC3E}">
        <p14:creationId xmlns:p14="http://schemas.microsoft.com/office/powerpoint/2010/main" val="360879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9387F-EA8C-AC84-471C-34648E350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D4BA4-5C84-9D06-85E4-7EBA8D6D2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Discussion Topic/Question #1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Topic/Question #2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Topic/Question #3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983A0-7062-1F9B-1004-60A4DBC23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440" y="1370620"/>
            <a:ext cx="5547167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(Index radiographs for reference)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7EFDD-EB6C-44E1-6076-2A27C794B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E61197C-ABC2-2EB6-A3D9-6279365CE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 Discussion for Small Groups</a:t>
            </a:r>
          </a:p>
        </p:txBody>
      </p:sp>
    </p:spTree>
    <p:extLst>
      <p:ext uri="{BB962C8B-B14F-4D97-AF65-F5344CB8AC3E}">
        <p14:creationId xmlns:p14="http://schemas.microsoft.com/office/powerpoint/2010/main" val="31104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E6EC9-A2F9-4E8D-DDB3-0915CE922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BF725-CD23-C93B-74A4-495C16D3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4085" y="1370620"/>
            <a:ext cx="4673844" cy="38303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Postop radiographs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F1580-A807-4984-FAF8-F7A21B0F4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469B374-5CA8-6877-571F-21D0143D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Case/Surgery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A5F5AFC-A6B3-B093-71F4-CBEC25F0D1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Discussion Point #1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Point #2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Discussion Point #3</a:t>
            </a:r>
          </a:p>
        </p:txBody>
      </p:sp>
    </p:spTree>
    <p:extLst>
      <p:ext uri="{BB962C8B-B14F-4D97-AF65-F5344CB8AC3E}">
        <p14:creationId xmlns:p14="http://schemas.microsoft.com/office/powerpoint/2010/main" val="212840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87F4C-BA1B-CF1B-9DDC-F3FB2BA86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746C56-25D6-24C8-35E0-AAFB93495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F15C91D-E951-A006-839E-6C966A6BD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Take Home Points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F929A0A-10EC-60F1-A20D-8F31F029D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071" y="1370620"/>
            <a:ext cx="5703875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#1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#2</a:t>
            </a:r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Point #3</a:t>
            </a:r>
          </a:p>
        </p:txBody>
      </p:sp>
    </p:spTree>
    <p:extLst>
      <p:ext uri="{BB962C8B-B14F-4D97-AF65-F5344CB8AC3E}">
        <p14:creationId xmlns:p14="http://schemas.microsoft.com/office/powerpoint/2010/main" val="129454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FEC8F-D0A5-BAD3-AB34-CFEA5D492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29" y="133511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ARS Question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0C90E-8C59-10C8-1455-60247FEEE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52" y="5686448"/>
            <a:ext cx="1721104" cy="98102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04ABEC-62CA-CDF9-91A0-35063E96C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604" y="0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484290"/>
                </a:solidFill>
              </a:rPr>
              <a:t>Conclusion Questions/Learning Point </a:t>
            </a:r>
            <a:r>
              <a:rPr lang="en-US" sz="2000" b="1" dirty="0">
                <a:solidFill>
                  <a:srgbClr val="484290"/>
                </a:solidFill>
              </a:rPr>
              <a:t>(if desired)</a:t>
            </a:r>
            <a:endParaRPr lang="en-US" b="1" dirty="0">
              <a:solidFill>
                <a:srgbClr val="4842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8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6B6EC-2180-A417-7AB0-ABFF1209D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11D7C7-C0C3-FF92-D331-3A4DAEE72818}"/>
              </a:ext>
            </a:extLst>
          </p:cNvPr>
          <p:cNvSpPr txBox="1"/>
          <p:nvPr/>
        </p:nvSpPr>
        <p:spPr>
          <a:xfrm>
            <a:off x="3472405" y="324091"/>
            <a:ext cx="60535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3A338F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6705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8" id="{49A444D8-04E2-B344-A07D-009B53573479}" vid="{8DA19187-3628-AC41-9484-B60E67DA5E4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D2B71DED7EF44798DAA7448E3A600A" ma:contentTypeVersion="23" ma:contentTypeDescription="Create a new document." ma:contentTypeScope="" ma:versionID="9624cd2252d39d51ba2232ee9290e25d">
  <xsd:schema xmlns:xsd="http://www.w3.org/2001/XMLSchema" xmlns:xs="http://www.w3.org/2001/XMLSchema" xmlns:p="http://schemas.microsoft.com/office/2006/metadata/properties" xmlns:ns2="cde17550-1c9f-4d7f-9518-6ec691b62cb3" xmlns:ns3="7bd1f5f3-6649-440f-be6c-ec12302c743f" targetNamespace="http://schemas.microsoft.com/office/2006/metadata/properties" ma:root="true" ma:fieldsID="2c9c31f4ccf4a59a913d30f1da2b844b" ns2:_="" ns3:_="">
    <xsd:import namespace="cde17550-1c9f-4d7f-9518-6ec691b62cb3"/>
    <xsd:import namespace="7bd1f5f3-6649-440f-be6c-ec12302c743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Notes0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Image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17550-1c9f-4d7f-9518-6ec691b62c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6" nillable="true" ma:displayName="Taxonomy Catch All Column" ma:hidden="true" ma:list="{117bc6b1-a787-4814-81da-99e640ede6ff}" ma:internalName="TaxCatchAll" ma:showField="CatchAllData" ma:web="cde17550-1c9f-4d7f-9518-6ec691b62c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1f5f3-6649-440f-be6c-ec12302c7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b251667-7818-4962-8a4f-5d68846f6d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7bd1f5f3-6649-440f-be6c-ec12302c743f" xsi:nil="true"/>
    <lcf76f155ced4ddcb4097134ff3c332f xmlns="7bd1f5f3-6649-440f-be6c-ec12302c743f">
      <Terms xmlns="http://schemas.microsoft.com/office/infopath/2007/PartnerControls"/>
    </lcf76f155ced4ddcb4097134ff3c332f>
    <Notes0 xmlns="7bd1f5f3-6649-440f-be6c-ec12302c743f" xsi:nil="true"/>
    <TaxCatchAll xmlns="cde17550-1c9f-4d7f-9518-6ec691b62cb3" xsi:nil="true"/>
  </documentManagement>
</p:properties>
</file>

<file path=customXml/itemProps1.xml><?xml version="1.0" encoding="utf-8"?>
<ds:datastoreItem xmlns:ds="http://schemas.openxmlformats.org/officeDocument/2006/customXml" ds:itemID="{6FFA6A21-6F99-4251-B989-5F33A2CB9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e17550-1c9f-4d7f-9518-6ec691b62cb3"/>
    <ds:schemaRef ds:uri="7bd1f5f3-6649-440f-be6c-ec12302c74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72DF4D-9400-4013-A46F-5488E3AE19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EEF7B6-D4E0-4520-9733-1928739CD539}">
  <ds:schemaRefs>
    <ds:schemaRef ds:uri="http://schemas.microsoft.com/office/2006/metadata/properties"/>
    <ds:schemaRef ds:uri="http://schemas.microsoft.com/office/infopath/2007/PartnerControls"/>
    <ds:schemaRef ds:uri="7bd1f5f3-6649-440f-be6c-ec12302c743f"/>
    <ds:schemaRef ds:uri="cde17550-1c9f-4d7f-9518-6ec691b62cb3"/>
  </ds:schemaRefs>
</ds:datastoreItem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2026 AAHKS Resident Course PPT Template</Template>
  <TotalTime>0</TotalTime>
  <Words>106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Disclosures</vt:lpstr>
      <vt:lpstr>Background/Introduction</vt:lpstr>
      <vt:lpstr>Case Presentation</vt:lpstr>
      <vt:lpstr>Preoperative Imaging</vt:lpstr>
      <vt:lpstr>Case Discussion for Small Groups</vt:lpstr>
      <vt:lpstr>Case/Surgery</vt:lpstr>
      <vt:lpstr>Take Home Points</vt:lpstr>
      <vt:lpstr>Conclusion Questions/Learning Point (if desired)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Ledford, Cameron K., M.D.</dc:creator>
  <cp:lastModifiedBy>Ledford, Cameron K., M.D.</cp:lastModifiedBy>
  <cp:revision>7</cp:revision>
  <dcterms:created xsi:type="dcterms:W3CDTF">2026-04-01T15:12:51Z</dcterms:created>
  <dcterms:modified xsi:type="dcterms:W3CDTF">2026-09-09T16:06:40Z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0x010100E3D2B71DED7EF44798DAA7448E3A600A</vt:lpwstr>
  </property>
  <property fmtid="{D5CDD505-2E9C-101B-9397-08002B2CF9AE}" pid="3" name="MediaServiceImageTags">
    <vt:lpwstr/>
  </property>
</Properties>
</file>