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svg" ContentType="image/svg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8" r:id="rId5"/>
    <p:sldId id="269" r:id="rId6"/>
    <p:sldId id="270" r:id="rId7"/>
    <p:sldId id="271" r:id="rId8"/>
    <p:sldId id="272" r:id="rId9"/>
    <p:sldId id="273" r:id="rId10"/>
    <p:sldId id="274" r:id="rId11"/>
    <p:sldId id="278" r:id="rId12"/>
    <p:sldId id="275" r:id="rId13"/>
    <p:sldId id="276" r:id="rId14"/>
    <p:sldId id="27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96CB7E-05BE-2C87-BD2A-B55BC2E3B3CE}" v="9" dt="2026-09-09T16:06:18.0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97" d="100"/>
          <a:sy n="97" d="100"/>
        </p:scale>
        <p:origin x="25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26275-0474-2AAB-5A9A-799DEF3FFC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18B39D-72F0-B23E-5F83-9AE0BB6852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94D33F-E7F4-19CA-6AE9-93F9E75BC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7C5D1-062C-46ED-BBFD-AB3A7C8296A6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E66B89-F2C2-C7DA-4C57-9EC6B91DB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F268F6-FA54-F742-9436-FABE9944F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CE1A7-ACEE-45C2-8183-697B0294C1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603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35C82-68BB-635D-EAB9-C8BF8DB60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119EB2-62A7-4E5A-9B11-CF1E151B0D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ADB17E-0DC8-BC66-C54D-12AEA3997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7C5D1-062C-46ED-BBFD-AB3A7C8296A6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DCD63D-7EE7-B71A-8BC2-AC1BE4495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DF5532-D608-90E4-8D1F-01034E687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CE1A7-ACEE-45C2-8183-697B0294C1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380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8165B-58EE-FDB9-308D-99E73B86B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E02030-C770-5773-3006-0FBA7BCAE7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3A4740-FDE1-B673-577E-50957C16C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7C5D1-062C-46ED-BBFD-AB3A7C8296A6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935832-33BF-9500-37C2-A38906B70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C643D6-C440-ADC8-C600-E7738BEF4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CE1A7-ACEE-45C2-8183-697B0294C1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258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94118-6958-61FB-ADEB-373A95E6F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5865D5-D57F-5EDF-4D57-5B0612DB88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3A5C5A-2E7A-51A9-5202-57B91A1BCB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46F13F-C83A-CBFC-3BE9-5C98B3C4F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7C5D1-062C-46ED-BBFD-AB3A7C8296A6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15420E-52C1-802F-7B47-9CEF1739A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D9D578-1638-ACC7-6317-1F4AA7417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CE1A7-ACEE-45C2-8183-697B0294C1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10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E791D-A736-DA05-1089-903FB1733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F046EA-3C61-004F-8F06-712FE20AAC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0095A1-FA29-2524-539F-B28971CB6A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ABC225-ADFD-26F1-6703-003595C715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C07EF9-650A-732E-C788-85B54A6ADD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E708CAD-AA95-A10D-433E-4172EB354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7C5D1-062C-46ED-BBFD-AB3A7C8296A6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9028AE-0FD2-FAAD-4BBE-346FB1193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F8A7C8C-5032-23B7-F3EA-FFA2BAFC0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CE1A7-ACEE-45C2-8183-697B0294C1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925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B4A7E-8E29-BFAF-C8A6-E60F1DFF3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E46801-9EED-130A-8F2F-A8AD85AAA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7C5D1-062C-46ED-BBFD-AB3A7C8296A6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B0FD44-5E51-3648-7456-CD337A9C8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429683-9CB4-D1E0-D8AF-D04EF0CAB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CE1A7-ACEE-45C2-8183-697B0294C1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324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B11A17-12B3-2A42-3BAD-3D5329994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7C5D1-062C-46ED-BBFD-AB3A7C8296A6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8EE3C88-C54F-71A8-3861-8224D560D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E76994-DBB3-DE1F-5C6A-8EBB0B812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CE1A7-ACEE-45C2-8183-697B0294C1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998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516BC-AEAA-E441-53F4-4853D73FC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958BC9-C7D2-FF05-050B-0B3C826E2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AD2B5D-6137-6191-115A-C822097994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C3824A-0DAB-7900-8031-4CECB7DB40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7C5D1-062C-46ED-BBFD-AB3A7C8296A6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FFF990-8CBA-E8B4-0FC8-610112E14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1EE7DB-C92A-115D-ECE6-46CA788AB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CE1A7-ACEE-45C2-8183-697B0294C1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849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611871-6B0C-B575-8AFF-B2FFDD921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28A6A9-D006-7D4F-6E3E-437784936B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96A95F-A1FB-4155-9B0E-DBEF81704A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DAC906-74AE-3208-3B1E-2DD3D448C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7C5D1-062C-46ED-BBFD-AB3A7C8296A6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408EAF-5F6E-2DCF-9EE7-D7ADEDC67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4EC38B-2C5F-4A5B-F194-2B4456ECC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CE1A7-ACEE-45C2-8183-697B0294C1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92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CF9A7-F718-40B8-F515-54E56107D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7727A0-B243-DCC8-3B3E-F06FCF24FE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C7B0D3-AB35-3B38-7DE1-3CC03D257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7C5D1-062C-46ED-BBFD-AB3A7C8296A6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CCA24B-C53F-1C1A-B893-D5699E9DC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7348F7-D64D-1393-354E-D24A32721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CE1A7-ACEE-45C2-8183-697B0294C1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499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1F1047-56C0-59B3-25FB-4A734B14E5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1E44B4-E3E5-02CF-9E56-C15562A290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BAF6E0-8277-04B5-16A0-27F627924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7C5D1-062C-46ED-BBFD-AB3A7C8296A6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9DF193-A286-8BDF-A174-53C2BB8B4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413D95-7B55-C09F-475B-158273E10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CE1A7-ACEE-45C2-8183-697B0294C1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474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A197591-3F40-CE13-8B24-94C8CD145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AC6FA7-13D4-7A16-1D5F-64B3696B87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2D8B8F-4688-9A1C-3381-CD30FC9411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877C5D1-062C-46ED-BBFD-AB3A7C8296A6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0AC5E3-33C2-D70B-8537-F346CB7781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FAC782-5511-5D8E-3EB9-6392F0C3C3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DDCE1A7-ACEE-45C2-8183-697B0294C1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769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0021F2D3-931A-2F7F-C751-72F4BF7F1F0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6880" t="28079"/>
          <a:stretch>
            <a:fillRect/>
          </a:stretch>
        </p:blipFill>
        <p:spPr>
          <a:xfrm>
            <a:off x="-1" y="-1"/>
            <a:ext cx="2993955" cy="128016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F5919BFE-209F-5426-C02E-EC1C6363DF9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6880" t="28079"/>
          <a:stretch>
            <a:fillRect/>
          </a:stretch>
        </p:blipFill>
        <p:spPr>
          <a:xfrm rot="10800000">
            <a:off x="9754065" y="5815584"/>
            <a:ext cx="2437935" cy="104241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94D0939-84A4-AC8A-486A-0A2AB974BE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9796" y="149565"/>
            <a:ext cx="1721104" cy="9810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07FDE8F-477B-E88E-BFEA-DF0517C3675F}"/>
              </a:ext>
            </a:extLst>
          </p:cNvPr>
          <p:cNvSpPr txBox="1"/>
          <p:nvPr/>
        </p:nvSpPr>
        <p:spPr>
          <a:xfrm>
            <a:off x="2073797" y="2395960"/>
            <a:ext cx="80444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3200" b="1" dirty="0">
              <a:latin typeface="+mj-lt"/>
            </a:endParaRPr>
          </a:p>
          <a:p>
            <a:pPr algn="ctr"/>
            <a:endParaRPr lang="en-US" sz="3200" b="1" dirty="0"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B657D2-4DBC-0DB2-534E-115CC2ECCF30}"/>
              </a:ext>
            </a:extLst>
          </p:cNvPr>
          <p:cNvSpPr txBox="1"/>
          <p:nvPr/>
        </p:nvSpPr>
        <p:spPr>
          <a:xfrm>
            <a:off x="2073797" y="2080600"/>
            <a:ext cx="787644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rgbClr val="484290"/>
                </a:solidFill>
                <a:latin typeface="+mj-lt"/>
              </a:rPr>
              <a:t>Revision TJA Case</a:t>
            </a:r>
            <a:endParaRPr lang="en-US" sz="7200" dirty="0">
              <a:solidFill>
                <a:srgbClr val="48429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FF41638-9E0E-77AF-D469-2EBBB5798C79}"/>
              </a:ext>
            </a:extLst>
          </p:cNvPr>
          <p:cNvSpPr txBox="1"/>
          <p:nvPr/>
        </p:nvSpPr>
        <p:spPr>
          <a:xfrm>
            <a:off x="3109796" y="4065759"/>
            <a:ext cx="60998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484290"/>
                </a:solidFill>
                <a:latin typeface="+mj-lt"/>
              </a:rPr>
              <a:t>Name</a:t>
            </a:r>
            <a:endParaRPr lang="en-US" sz="7200" dirty="0">
              <a:solidFill>
                <a:srgbClr val="484290"/>
              </a:solidFill>
            </a:endParaRP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ACED703A-B66D-3A75-64AF-673F1850B731}"/>
              </a:ext>
            </a:extLst>
          </p:cNvPr>
          <p:cNvSpPr txBox="1"/>
          <p:nvPr/>
        </p:nvSpPr>
        <p:spPr>
          <a:xfrm>
            <a:off x="3124239" y="5006144"/>
            <a:ext cx="6099858" cy="9541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i="1" dirty="0">
                <a:solidFill>
                  <a:srgbClr val="484290"/>
                </a:solidFill>
                <a:latin typeface="+mj-lt"/>
              </a:rPr>
              <a:t>AAHKS Resident Arthroplasty Course</a:t>
            </a:r>
            <a:endParaRPr lang="en-US" sz="6000" i="1" dirty="0">
              <a:solidFill>
                <a:srgbClr val="484290"/>
              </a:solidFill>
              <a:latin typeface="Aptos" panose="02110004020202020204"/>
            </a:endParaRPr>
          </a:p>
          <a:p>
            <a:pPr algn="ctr"/>
            <a:r>
              <a:rPr lang="en-US" sz="2800" b="1" i="1" dirty="0">
                <a:solidFill>
                  <a:srgbClr val="484290"/>
                </a:solidFill>
                <a:latin typeface="+mj-lt"/>
              </a:rPr>
              <a:t>Nov. 6, 2026</a:t>
            </a:r>
            <a:endParaRPr lang="en-US" sz="6000" i="1" dirty="0">
              <a:solidFill>
                <a:srgbClr val="4842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101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6EACE-F536-FB0A-D717-9D853E544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604" y="0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484290"/>
                </a:solidFill>
              </a:rPr>
              <a:t>Disclosures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F701D8-F7E9-825A-2D9A-6289CF0BF5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980" y="1253331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Disclosures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675164-E0F4-56BB-8405-1639194C71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6652" y="5686448"/>
            <a:ext cx="1721104" cy="981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547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9CC93-545B-03F5-F168-43F614127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7B556-EADD-E101-53FE-0166EF64F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604" y="0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484290"/>
                </a:solidFill>
              </a:rPr>
              <a:t>Background/Introduction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A68BD0-4381-B0C7-4A90-A43C0BABBF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980" y="1253331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Up to 3 slides - High yield points only</a:t>
            </a:r>
          </a:p>
          <a:p>
            <a:pPr marL="0" indent="0">
              <a:buNone/>
            </a:pPr>
            <a:endParaRPr lang="en-US" b="1" dirty="0"/>
          </a:p>
          <a:p>
            <a:pPr marL="514350" indent="-514350">
              <a:buAutoNum type="arabicPeriod"/>
            </a:pPr>
            <a:r>
              <a:rPr lang="en-US" b="1" dirty="0"/>
              <a:t>The problem</a:t>
            </a:r>
          </a:p>
          <a:p>
            <a:pPr marL="514350" indent="-514350">
              <a:buAutoNum type="arabicPeriod"/>
            </a:pPr>
            <a:r>
              <a:rPr lang="en-US" b="1" dirty="0"/>
              <a:t>Current diagnosis and work-up</a:t>
            </a:r>
          </a:p>
          <a:p>
            <a:pPr marL="514350" indent="-514350">
              <a:buAutoNum type="arabicPeriod"/>
            </a:pPr>
            <a:r>
              <a:rPr lang="en-US" b="1" dirty="0"/>
              <a:t>Treatment options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3A42DE-6F49-5EE2-7665-0713992FE0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6652" y="5686448"/>
            <a:ext cx="1721104" cy="981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986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03ABBF-9F57-0819-3193-5E20D7AAFD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7804" y="1429735"/>
            <a:ext cx="5181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Age/problem</a:t>
            </a:r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r>
              <a:rPr lang="en-US" sz="3200" b="1" dirty="0" err="1"/>
              <a:t>PSHx</a:t>
            </a:r>
            <a:r>
              <a:rPr lang="en-US" sz="3200" b="1" dirty="0"/>
              <a:t>/PMHx</a:t>
            </a:r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r>
              <a:rPr lang="en-US" sz="3200" b="1" dirty="0"/>
              <a:t>Exam</a:t>
            </a:r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r>
              <a:rPr lang="en-US" sz="3200" b="1" dirty="0"/>
              <a:t>Labs (if applicable)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FA07B9-A4A6-98AD-7F7E-8BFFB96A7A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6652" y="5686448"/>
            <a:ext cx="1721104" cy="981029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588C09C0-421D-D03B-5AC1-1956A89E6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604" y="0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484290"/>
                </a:solidFill>
              </a:rPr>
              <a:t>Case Presentation</a:t>
            </a:r>
          </a:p>
        </p:txBody>
      </p:sp>
    </p:spTree>
    <p:extLst>
      <p:ext uri="{BB962C8B-B14F-4D97-AF65-F5344CB8AC3E}">
        <p14:creationId xmlns:p14="http://schemas.microsoft.com/office/powerpoint/2010/main" val="1529066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8CF38E-60B4-F5C7-E1CC-661DCDD42C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3D9FC79-413D-DC31-3E8E-762212BC45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6652" y="5686448"/>
            <a:ext cx="1721104" cy="981029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22E1BD9C-8B4D-609E-653B-B07BA3563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604" y="0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484290"/>
                </a:solidFill>
              </a:rPr>
              <a:t>Preoperative Imaging</a:t>
            </a:r>
          </a:p>
        </p:txBody>
      </p:sp>
    </p:spTree>
    <p:extLst>
      <p:ext uri="{BB962C8B-B14F-4D97-AF65-F5344CB8AC3E}">
        <p14:creationId xmlns:p14="http://schemas.microsoft.com/office/powerpoint/2010/main" val="3427207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9387F-EA8C-AC84-471C-34648E350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6D4BA4-5C84-9D06-85E4-7EBA8D6D2E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4071" y="1370620"/>
            <a:ext cx="570387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Discussion Topic/Question #1</a:t>
            </a:r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r>
              <a:rPr lang="en-US" sz="3200" b="1" dirty="0"/>
              <a:t>Discussion Topic/Question #2</a:t>
            </a:r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r>
              <a:rPr lang="en-US" sz="3200" b="1" dirty="0"/>
              <a:t>Discussion Topic/Question #3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5983A0-7062-1F9B-1004-60A4DBC23E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19440" y="1370620"/>
            <a:ext cx="5547167" cy="4351338"/>
          </a:xfrm>
        </p:spPr>
        <p:txBody>
          <a:bodyPr/>
          <a:lstStyle/>
          <a:p>
            <a:pPr marL="0" indent="0">
              <a:buNone/>
            </a:pPr>
            <a:r>
              <a:rPr lang="en-US" b="1" i="1" dirty="0"/>
              <a:t>(Index radiographs for reference)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27EFDD-EB6C-44E1-6076-2A27C794BA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6652" y="5686448"/>
            <a:ext cx="1721104" cy="981029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E61197C-ABC2-2EB6-A3D9-6279365CE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604" y="0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484290"/>
                </a:solidFill>
              </a:rPr>
              <a:t>Case Discussion for Small Groups</a:t>
            </a:r>
          </a:p>
        </p:txBody>
      </p:sp>
    </p:spTree>
    <p:extLst>
      <p:ext uri="{BB962C8B-B14F-4D97-AF65-F5344CB8AC3E}">
        <p14:creationId xmlns:p14="http://schemas.microsoft.com/office/powerpoint/2010/main" val="1528774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8E6EC9-A2F9-4E8D-DDB3-0915CE9224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1BF725-CD23-C93B-74A4-495C16D302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34085" y="1370620"/>
            <a:ext cx="4673844" cy="3830375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Postop radiographs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6F1580-A807-4984-FAF8-F7A21B0F45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6652" y="5686448"/>
            <a:ext cx="1721104" cy="981029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C469B374-5CA8-6877-571F-21D0143D9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604" y="0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484290"/>
                </a:solidFill>
              </a:rPr>
              <a:t>Case/Surgery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FA5F5AFC-A6B3-B093-71F4-CBEC25F0D1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4071" y="1370620"/>
            <a:ext cx="570387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Discussion Point #1</a:t>
            </a:r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r>
              <a:rPr lang="en-US" sz="3200" b="1" dirty="0"/>
              <a:t>Discussion Point #2</a:t>
            </a:r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r>
              <a:rPr lang="en-US" sz="3200" b="1" dirty="0"/>
              <a:t>Discussion Point #3</a:t>
            </a:r>
          </a:p>
        </p:txBody>
      </p:sp>
    </p:spTree>
    <p:extLst>
      <p:ext uri="{BB962C8B-B14F-4D97-AF65-F5344CB8AC3E}">
        <p14:creationId xmlns:p14="http://schemas.microsoft.com/office/powerpoint/2010/main" val="1001329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281ABE-8DC1-50C8-465D-9D77EDE7CC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72BF4DC-5A7D-3BAB-9E9D-992E5A3FCE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6652" y="5686448"/>
            <a:ext cx="1721104" cy="981029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6F2C0232-F242-C0BD-9A2B-B62981807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604" y="0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484290"/>
                </a:solidFill>
              </a:rPr>
              <a:t>Current Literature on Outcomes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924010CA-80F4-2E0B-00C1-23EF5B29C8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4071" y="1370620"/>
            <a:ext cx="5703875" cy="435133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b="1" dirty="0"/>
              <a:t>Paper #1</a:t>
            </a:r>
          </a:p>
          <a:p>
            <a:pPr marL="514350" indent="-514350">
              <a:buFont typeface="+mj-lt"/>
              <a:buAutoNum type="arabicPeriod"/>
            </a:pPr>
            <a:endParaRPr lang="en-US" sz="3200" b="1" dirty="0"/>
          </a:p>
          <a:p>
            <a:pPr marL="514350" indent="-514350">
              <a:buFont typeface="+mj-lt"/>
              <a:buAutoNum type="arabicPeriod"/>
            </a:pPr>
            <a:endParaRPr lang="en-US" sz="3200" b="1" dirty="0"/>
          </a:p>
          <a:p>
            <a:pPr marL="514350" indent="-514350">
              <a:buFont typeface="+mj-lt"/>
              <a:buAutoNum type="arabicPeriod"/>
            </a:pPr>
            <a:r>
              <a:rPr lang="en-US" sz="3200" b="1" dirty="0"/>
              <a:t>Paper #2</a:t>
            </a:r>
          </a:p>
          <a:p>
            <a:pPr marL="514350" indent="-514350">
              <a:buFont typeface="+mj-lt"/>
              <a:buAutoNum type="arabicPeriod"/>
            </a:pPr>
            <a:endParaRPr lang="en-US" sz="3200" b="1" dirty="0"/>
          </a:p>
          <a:p>
            <a:pPr marL="514350" indent="-514350">
              <a:buFont typeface="+mj-lt"/>
              <a:buAutoNum type="arabicPeriod"/>
            </a:pPr>
            <a:endParaRPr lang="en-US" sz="3200" b="1" dirty="0"/>
          </a:p>
          <a:p>
            <a:pPr marL="514350" indent="-514350">
              <a:buFont typeface="+mj-lt"/>
              <a:buAutoNum type="arabicPeriod"/>
            </a:pPr>
            <a:r>
              <a:rPr lang="en-US" sz="3200" b="1" dirty="0"/>
              <a:t>Paper #3</a:t>
            </a:r>
          </a:p>
        </p:txBody>
      </p:sp>
    </p:spTree>
    <p:extLst>
      <p:ext uri="{BB962C8B-B14F-4D97-AF65-F5344CB8AC3E}">
        <p14:creationId xmlns:p14="http://schemas.microsoft.com/office/powerpoint/2010/main" val="346811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87F4C-BA1B-CF1B-9DDC-F3FB2BA86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F746C56-25D6-24C8-35E0-AAFB934957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6652" y="5686448"/>
            <a:ext cx="1721104" cy="981029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5F15C91D-E951-A006-839E-6C966A6BD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604" y="0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484290"/>
                </a:solidFill>
              </a:rPr>
              <a:t>Take Home Points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6F929A0A-10EC-60F1-A20D-8F31F029D6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4071" y="1370620"/>
            <a:ext cx="5703875" cy="435133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b="1" dirty="0"/>
              <a:t>Point #1</a:t>
            </a:r>
          </a:p>
          <a:p>
            <a:pPr marL="514350" indent="-514350">
              <a:buFont typeface="+mj-lt"/>
              <a:buAutoNum type="arabicPeriod"/>
            </a:pPr>
            <a:endParaRPr lang="en-US" sz="3200" b="1" dirty="0"/>
          </a:p>
          <a:p>
            <a:pPr marL="514350" indent="-514350">
              <a:buFont typeface="+mj-lt"/>
              <a:buAutoNum type="arabicPeriod"/>
            </a:pPr>
            <a:endParaRPr lang="en-US" sz="3200" b="1" dirty="0"/>
          </a:p>
          <a:p>
            <a:pPr marL="514350" indent="-514350">
              <a:buFont typeface="+mj-lt"/>
              <a:buAutoNum type="arabicPeriod"/>
            </a:pPr>
            <a:r>
              <a:rPr lang="en-US" sz="3200" b="1" dirty="0"/>
              <a:t>Point #2</a:t>
            </a:r>
          </a:p>
          <a:p>
            <a:pPr marL="514350" indent="-514350">
              <a:buFont typeface="+mj-lt"/>
              <a:buAutoNum type="arabicPeriod"/>
            </a:pPr>
            <a:endParaRPr lang="en-US" sz="3200" b="1" dirty="0"/>
          </a:p>
          <a:p>
            <a:pPr marL="514350" indent="-514350">
              <a:buFont typeface="+mj-lt"/>
              <a:buAutoNum type="arabicPeriod"/>
            </a:pPr>
            <a:endParaRPr lang="en-US" sz="3200" b="1" dirty="0"/>
          </a:p>
          <a:p>
            <a:pPr marL="514350" indent="-514350">
              <a:buFont typeface="+mj-lt"/>
              <a:buAutoNum type="arabicPeriod"/>
            </a:pPr>
            <a:r>
              <a:rPr lang="en-US" sz="3200" b="1" dirty="0"/>
              <a:t>Point #3</a:t>
            </a:r>
          </a:p>
        </p:txBody>
      </p:sp>
    </p:spTree>
    <p:extLst>
      <p:ext uri="{BB962C8B-B14F-4D97-AF65-F5344CB8AC3E}">
        <p14:creationId xmlns:p14="http://schemas.microsoft.com/office/powerpoint/2010/main" val="1294545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FEC8F-D0A5-BAD3-AB34-CFEA5D492F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329" y="1335110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ARS Question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A0C90E-8C59-10C8-1455-60247FEEE1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6652" y="5686448"/>
            <a:ext cx="1721104" cy="981029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B04ABEC-62CA-CDF9-91A0-35063E96C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604" y="0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484290"/>
                </a:solidFill>
              </a:rPr>
              <a:t>Conclusion Questions/Learning Point </a:t>
            </a:r>
            <a:r>
              <a:rPr lang="en-US" sz="2000" b="1" dirty="0">
                <a:solidFill>
                  <a:srgbClr val="484290"/>
                </a:solidFill>
              </a:rPr>
              <a:t>(if desired)</a:t>
            </a:r>
            <a:endParaRPr lang="en-US" b="1" dirty="0">
              <a:solidFill>
                <a:srgbClr val="4842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4917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896B6EC-2180-A417-7AB0-ABFF1209D9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211D7C7-C0C3-FF92-D331-3A4DAEE72818}"/>
              </a:ext>
            </a:extLst>
          </p:cNvPr>
          <p:cNvSpPr txBox="1"/>
          <p:nvPr/>
        </p:nvSpPr>
        <p:spPr>
          <a:xfrm>
            <a:off x="3472405" y="324091"/>
            <a:ext cx="605355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rgbClr val="3A338F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767058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mage xmlns="7bd1f5f3-6649-440f-be6c-ec12302c743f" xsi:nil="true"/>
    <lcf76f155ced4ddcb4097134ff3c332f xmlns="7bd1f5f3-6649-440f-be6c-ec12302c743f">
      <Terms xmlns="http://schemas.microsoft.com/office/infopath/2007/PartnerControls"/>
    </lcf76f155ced4ddcb4097134ff3c332f>
    <Notes0 xmlns="7bd1f5f3-6649-440f-be6c-ec12302c743f" xsi:nil="true"/>
    <TaxCatchAll xmlns="cde17550-1c9f-4d7f-9518-6ec691b62cb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3D2B71DED7EF44798DAA7448E3A600A" ma:contentTypeVersion="23" ma:contentTypeDescription="Create a new document." ma:contentTypeScope="" ma:versionID="9624cd2252d39d51ba2232ee9290e25d">
  <xsd:schema xmlns:xsd="http://www.w3.org/2001/XMLSchema" xmlns:xs="http://www.w3.org/2001/XMLSchema" xmlns:p="http://schemas.microsoft.com/office/2006/metadata/properties" xmlns:ns2="cde17550-1c9f-4d7f-9518-6ec691b62cb3" xmlns:ns3="7bd1f5f3-6649-440f-be6c-ec12302c743f" targetNamespace="http://schemas.microsoft.com/office/2006/metadata/properties" ma:root="true" ma:fieldsID="2c9c31f4ccf4a59a913d30f1da2b844b" ns2:_="" ns3:_="">
    <xsd:import namespace="cde17550-1c9f-4d7f-9518-6ec691b62cb3"/>
    <xsd:import namespace="7bd1f5f3-6649-440f-be6c-ec12302c743f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Notes0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Image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e17550-1c9f-4d7f-9518-6ec691b62cb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0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1" nillable="true" ma:displayName="Last Shared By Time" ma:description="" ma:internalName="LastSharedByTime" ma:readOnly="true">
      <xsd:simpleType>
        <xsd:restriction base="dms:DateTime"/>
      </xsd:simpleType>
    </xsd:element>
    <xsd:element name="TaxCatchAll" ma:index="26" nillable="true" ma:displayName="Taxonomy Catch All Column" ma:hidden="true" ma:list="{117bc6b1-a787-4814-81da-99e640ede6ff}" ma:internalName="TaxCatchAll" ma:showField="CatchAllData" ma:web="cde17550-1c9f-4d7f-9518-6ec691b62cb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d1f5f3-6649-440f-be6c-ec12302c743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5" nillable="true" ma:displayName="MediaServiceAutoTags" ma:description="" ma:internalName="MediaServiceAutoTags" ma:readOnly="true">
      <xsd:simpleType>
        <xsd:restriction base="dms:Text"/>
      </xsd:simpleType>
    </xsd:element>
    <xsd:element name="Notes0" ma:index="16" nillable="true" ma:displayName="Notes" ma:internalName="Notes0">
      <xsd:simpleType>
        <xsd:restriction base="dms:Note">
          <xsd:maxLength value="255"/>
        </xsd:restriction>
      </xsd:simpleType>
    </xsd:element>
    <xsd:element name="MediaServiceLocation" ma:index="17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8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9b251667-7818-4962-8a4f-5d68846f6d5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Image" ma:index="28" nillable="true" ma:displayName="Image" ma:format="Thumbnail" ma:internalName="Image">
      <xsd:simpleType>
        <xsd:restriction base="dms:Unknow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3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86EE277-2113-49C0-BF1F-A100161F8748}">
  <ds:schemaRefs>
    <ds:schemaRef ds:uri="http://schemas.microsoft.com/office/2006/metadata/properties"/>
    <ds:schemaRef ds:uri="http://schemas.microsoft.com/office/infopath/2007/PartnerControls"/>
    <ds:schemaRef ds:uri="7bd1f5f3-6649-440f-be6c-ec12302c743f"/>
    <ds:schemaRef ds:uri="cde17550-1c9f-4d7f-9518-6ec691b62cb3"/>
  </ds:schemaRefs>
</ds:datastoreItem>
</file>

<file path=customXml/itemProps2.xml><?xml version="1.0" encoding="utf-8"?>
<ds:datastoreItem xmlns:ds="http://schemas.openxmlformats.org/officeDocument/2006/customXml" ds:itemID="{62789C4D-EB6B-496A-A7B4-3EEA44C133A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1F672AF-EB4D-44A9-9A6C-D186D3CF3F7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de17550-1c9f-4d7f-9518-6ec691b62cb3"/>
    <ds:schemaRef ds:uri="7bd1f5f3-6649-440f-be6c-ec12302c743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11372f5f-8e19-4efb-8afe-8eac20a980c4}" enabled="1" method="Standard" siteId="{a25fff9c-3f63-4fb2-9a8a-d9bdd0321f9a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130</Words>
  <Application>Microsoft Office PowerPoint</Application>
  <PresentationFormat>Widescreen</PresentationFormat>
  <Paragraphs>57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Disclosures</vt:lpstr>
      <vt:lpstr>Background/Introduction</vt:lpstr>
      <vt:lpstr>Case Presentation</vt:lpstr>
      <vt:lpstr>Preoperative Imaging</vt:lpstr>
      <vt:lpstr>Case Discussion for Small Groups</vt:lpstr>
      <vt:lpstr>Case/Surgery</vt:lpstr>
      <vt:lpstr>Current Literature on Outcomes</vt:lpstr>
      <vt:lpstr>Take Home Points</vt:lpstr>
      <vt:lpstr>Conclusion Questions/Learning Point (if desired)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Ledford, Cameron K., M.D.</dc:creator>
  <cp:lastModifiedBy>Ledford, Cameron K., M.D.</cp:lastModifiedBy>
  <cp:revision>6</cp:revision>
  <dcterms:created xsi:type="dcterms:W3CDTF">2025-04-06T18:07:05Z</dcterms:created>
  <dcterms:modified xsi:type="dcterms:W3CDTF">2026-09-09T16:06:34Z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0x010100E3D2B71DED7EF44798DAA7448E3A600A</vt:lpwstr>
  </property>
</Properties>
</file>